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408" r:id="rId2"/>
    <p:sldId id="258" r:id="rId3"/>
    <p:sldId id="259" r:id="rId4"/>
    <p:sldId id="260" r:id="rId5"/>
    <p:sldId id="261" r:id="rId6"/>
    <p:sldId id="394" r:id="rId7"/>
    <p:sldId id="393" r:id="rId8"/>
    <p:sldId id="396" r:id="rId9"/>
    <p:sldId id="397" r:id="rId10"/>
    <p:sldId id="395" r:id="rId11"/>
    <p:sldId id="400" r:id="rId12"/>
    <p:sldId id="401" r:id="rId13"/>
    <p:sldId id="402" r:id="rId14"/>
    <p:sldId id="399" r:id="rId15"/>
    <p:sldId id="398" r:id="rId16"/>
    <p:sldId id="406" r:id="rId17"/>
    <p:sldId id="404" r:id="rId18"/>
    <p:sldId id="403" r:id="rId19"/>
    <p:sldId id="405" r:id="rId20"/>
  </p:sldIdLst>
  <p:sldSz cx="12192000" cy="6858000"/>
  <p:notesSz cx="6858000" cy="9144000"/>
  <p:embeddedFontLst>
    <p:embeddedFont>
      <p:font typeface="Calibri Light" panose="020F0302020204030204" pitchFamily="34" charset="0"/>
      <p:regular r:id="rId22"/>
      <p: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Encode Sans SemiCondensed Mediu" panose="020B0604020202020204" charset="0"/>
      <p:regular r:id="rId28"/>
    </p:embeddedFont>
    <p:embeddedFont>
      <p:font typeface="Encode Sans Condensed Black" pitchFamily="2" charset="0"/>
      <p:bold r:id="rId29"/>
    </p:embeddedFont>
  </p:embeddedFontLst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6835F2F6-A0FB-4C59-B234-B82D22769292}">
          <p14:sldIdLst>
            <p14:sldId id="408"/>
            <p14:sldId id="258"/>
            <p14:sldId id="259"/>
            <p14:sldId id="260"/>
            <p14:sldId id="261"/>
            <p14:sldId id="394"/>
            <p14:sldId id="393"/>
            <p14:sldId id="396"/>
            <p14:sldId id="397"/>
            <p14:sldId id="395"/>
            <p14:sldId id="400"/>
            <p14:sldId id="401"/>
            <p14:sldId id="402"/>
            <p14:sldId id="399"/>
            <p14:sldId id="398"/>
            <p14:sldId id="406"/>
            <p14:sldId id="404"/>
            <p14:sldId id="403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4EA2"/>
    <a:srgbClr val="A6CE39"/>
    <a:srgbClr val="009559"/>
    <a:srgbClr val="0095DA"/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Estilo medio 2 - Énfasis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173" autoAdjust="0"/>
    <p:restoredTop sz="94280" autoAdjust="0"/>
  </p:normalViewPr>
  <p:slideViewPr>
    <p:cSldViewPr snapToGrid="0">
      <p:cViewPr varScale="1">
        <p:scale>
          <a:sx n="87" d="100"/>
          <a:sy n="87" d="100"/>
        </p:scale>
        <p:origin x="658" y="58"/>
      </p:cViewPr>
      <p:guideLst>
        <p:guide orient="horz" pos="2183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9C0CE5-AB5B-41FC-BBFB-9A99C131739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861B53-77C3-41CA-A26C-32DC1A7494EC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581898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88C674-30CD-4F9E-9BB6-79C43B0F07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B011F10-569A-4B46-82A5-A41C2A4179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1728B1E-E9A2-4B24-94BA-27D0D8942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4BC743D-9A9D-4B12-97F8-BCF08AFC5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A9A596-D584-436C-A523-E5E0E2F47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018216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47DF5D-DD05-4121-ADB2-CB0AE0245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CDCA8323-CBA7-43E2-8DB3-83C611150B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8BCD9D6-3330-40F7-9FCE-0509B9649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84BA8E5-ADC3-4007-A9FE-EA6FAFA7D0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470410-1EE9-4DE8-97CD-3C4988E797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26596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E542312-53A5-4F92-916A-1D2CB6009C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1F581DD-5914-4E4B-ABDC-87F025784E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A6186F-73CA-43FF-A7E8-511839C32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4B89B7C-3F01-47FE-A58A-80C3F8AF7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93F1BF9-64DB-4256-B624-913457EB49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2945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6D2D5-FD90-434B-BA7C-F9A295291E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62F91F-6410-42E7-85E4-4CBE648A4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939DC6A-DD1E-40F4-B486-C474D0E3BF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B1E68C7-E2CC-4474-8A11-3429831A4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0FB778-FCF1-4C02-B3E3-C46E34279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26958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567EDD-771C-404C-BB85-FF2E612EC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3E80215-9412-4313-AA5F-88AAC442E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5D4436A-1841-4992-944C-4A51439BB1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4C0C49D-6626-49FE-8A60-DE174AF00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1597A2A-0138-4482-8F1A-90F99E621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0397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7455AE6-4B95-4977-B591-0DE7E318F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8517F98-5D5F-4D18-9738-C86337A1DA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C5C6417-F3E1-4384-83AE-E68EEED19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4764A15-C0A8-4867-B913-5E404A1330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5446D8D-9D3D-4B83-B9C5-A424E1D11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866742C-F670-4754-9978-B66DAAF4E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4520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C3D6EF-5B39-4C21-90DA-3494E4750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E01737-DF87-4D47-B2E8-934E1BE5C1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724A2D7-C773-41F5-B963-7162402511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43E538-7A81-4F09-A2D9-C9BD66131C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1C29269-4833-44EF-A1A9-774E96B614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EAB938-76F8-4332-9498-07ED75B4B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CDD3C4F-CC31-4A37-AC6C-9A7D4F70AA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95F694B-513C-481F-AEC6-36BD16479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8017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BC33A1-4298-4DCA-A399-F73C2AA48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5B6C4BE-FF57-4872-82C7-DCC896802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9E74DE6-2201-4E7A-A3C2-101123BBF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570EFED-5CAB-49F9-B6FA-671B6C6FF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1128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F0F9FDA-FF1A-4DBE-AD4D-7BAE344D0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67A2101-A07B-44F1-8016-EFF36A00B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2EBC6E9-591D-4BD3-BDD6-307B9A49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69368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17916-DE29-4074-95FE-74A540755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1CBE629-2CEA-4C7F-8DDF-202FAE45FD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FC82FC0-07FE-4FE2-8E99-DB0A037B2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F53D18F-8D28-4264-9639-C32568F56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2BD5DB-C4C0-42B1-91A2-3C2E6141C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3EA582E-B7AB-47BC-9780-633F596E7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745841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87B5DB-3E37-4E71-A32A-4F04AD7F3E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D6E9451-F886-4658-8316-5664D43FAD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70B94E-EDBF-4A2D-B663-A6AAA9934E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A7D0525-5656-4885-8847-2153193E8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21F8E4B-9807-4B3E-A19E-F0881C866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787CD39-9D90-4BCB-B1C8-CC91223D4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987729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58177D8-ADC1-4ABE-B1BC-F30B2DE0F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127666-83AD-4984-8981-4E7859EC63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2BDCF2-AD36-4153-B55C-F3F6EBE9B1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1419D-F20F-4383-8579-3894DCED8CD0}" type="datetimeFigureOut">
              <a:rPr lang="es-MX" smtClean="0"/>
              <a:t>08/07/2025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84A8B5-1C59-43BE-AF28-777B9E3F79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8B025C4-CA1A-4748-8F49-3A6230B550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FE9C34-E7F0-427D-AF99-870A2625A71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6868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3F159905-F0A8-4B3C-B7FD-76947A801F5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000">
                <a:srgbClr val="034EA2"/>
              </a:gs>
              <a:gs pos="100000">
                <a:srgbClr val="0095D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A001AB-B8E4-43FD-AB1B-3B40D95DBB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81966" y="709162"/>
            <a:ext cx="7603067" cy="3989837"/>
          </a:xfrm>
        </p:spPr>
        <p:txBody>
          <a:bodyPr>
            <a:noAutofit/>
          </a:bodyPr>
          <a:lstStyle/>
          <a:p>
            <a:r>
              <a:rPr lang="es-ES" sz="10000" dirty="0">
                <a:solidFill>
                  <a:schemeClr val="bg1"/>
                </a:solidFill>
                <a:latin typeface="Encode Sans Condensed Black" pitchFamily="2" charset="0"/>
              </a:rPr>
              <a:t>BIENVENIDO</a:t>
            </a:r>
            <a:br>
              <a:rPr lang="es-ES" sz="10000" dirty="0">
                <a:solidFill>
                  <a:schemeClr val="bg1"/>
                </a:solidFill>
                <a:latin typeface="Encode Sans Condensed Black" pitchFamily="2" charset="0"/>
              </a:rPr>
            </a:br>
            <a:r>
              <a:rPr lang="es-ES" sz="10000" dirty="0" err="1">
                <a:solidFill>
                  <a:schemeClr val="bg1"/>
                </a:solidFill>
                <a:latin typeface="Encode Sans Condensed Black" pitchFamily="2" charset="0"/>
              </a:rPr>
              <a:t>BIENVENIDO</a:t>
            </a:r>
            <a:r>
              <a:rPr lang="es-ES" sz="10000" dirty="0">
                <a:solidFill>
                  <a:schemeClr val="bg1"/>
                </a:solidFill>
                <a:latin typeface="Encode Sans Condensed Black" pitchFamily="2" charset="0"/>
              </a:rPr>
              <a:t/>
            </a:r>
            <a:br>
              <a:rPr lang="es-ES" sz="10000" dirty="0">
                <a:solidFill>
                  <a:schemeClr val="bg1"/>
                </a:solidFill>
                <a:latin typeface="Encode Sans Condensed Black" pitchFamily="2" charset="0"/>
              </a:rPr>
            </a:br>
            <a:r>
              <a:rPr lang="es-ES" sz="10000" dirty="0" err="1">
                <a:solidFill>
                  <a:schemeClr val="bg1"/>
                </a:solidFill>
                <a:latin typeface="Encode Sans Condensed Black" pitchFamily="2" charset="0"/>
              </a:rPr>
              <a:t>BIENVENIDO</a:t>
            </a:r>
            <a:endParaRPr lang="es-MX" sz="10000" dirty="0">
              <a:solidFill>
                <a:schemeClr val="bg1"/>
              </a:solidFill>
              <a:latin typeface="Encode Sans Condensed Black" pitchFamily="2" charset="0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59E4F64-45F4-493D-8A5E-4E0259670316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474" y="4955965"/>
            <a:ext cx="4646082" cy="135198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DD007E53-9935-4610-AA32-CB62A7F21EB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61142" y="-256966"/>
            <a:ext cx="7702978" cy="7114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496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628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0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26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0" y="1800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043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601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0" y="1800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342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501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066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44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00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871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4163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A9EEDAA6-BD94-4982-9A69-299BF2BB9C82}"/>
              </a:ext>
            </a:extLst>
          </p:cNvPr>
          <p:cNvSpPr/>
          <p:nvPr/>
        </p:nvSpPr>
        <p:spPr>
          <a:xfrm>
            <a:off x="-1" y="-779"/>
            <a:ext cx="12192000" cy="7920000"/>
          </a:xfrm>
          <a:prstGeom prst="rect">
            <a:avLst/>
          </a:prstGeom>
          <a:gradFill>
            <a:gsLst>
              <a:gs pos="3000">
                <a:srgbClr val="034EA2"/>
              </a:gs>
              <a:gs pos="100000">
                <a:srgbClr val="0095DA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0095DA"/>
              </a:solidFill>
            </a:endParaRPr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444C1A8B-5E2E-4269-BC31-B5B75A6885A5}"/>
              </a:ext>
            </a:extLst>
          </p:cNvPr>
          <p:cNvSpPr/>
          <p:nvPr/>
        </p:nvSpPr>
        <p:spPr>
          <a:xfrm>
            <a:off x="6825006" y="-779"/>
            <a:ext cx="5366993" cy="6858000"/>
          </a:xfrm>
          <a:prstGeom prst="rect">
            <a:avLst/>
          </a:prstGeom>
          <a:solidFill>
            <a:srgbClr val="A6C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rgbClr val="0095DA"/>
              </a:solidFill>
            </a:endParaRPr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80A47358-6F8B-4F2F-8E23-1E7CBC031B8A}"/>
              </a:ext>
            </a:extLst>
          </p:cNvPr>
          <p:cNvSpPr/>
          <p:nvPr/>
        </p:nvSpPr>
        <p:spPr>
          <a:xfrm>
            <a:off x="5743662" y="3081787"/>
            <a:ext cx="5995448" cy="59388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</a:t>
            </a:r>
            <a:endParaRPr lang="es-MX" dirty="0"/>
          </a:p>
        </p:txBody>
      </p:sp>
      <p:sp>
        <p:nvSpPr>
          <p:cNvPr id="11" name="Rectángulo: esquinas redondeadas 10">
            <a:extLst>
              <a:ext uri="{FF2B5EF4-FFF2-40B4-BE49-F238E27FC236}">
                <a16:creationId xmlns:a16="http://schemas.microsoft.com/office/drawing/2014/main" id="{B6F7A427-6820-4F68-B53D-70D33C04B494}"/>
              </a:ext>
            </a:extLst>
          </p:cNvPr>
          <p:cNvSpPr/>
          <p:nvPr/>
        </p:nvSpPr>
        <p:spPr>
          <a:xfrm>
            <a:off x="5743662" y="3869711"/>
            <a:ext cx="5995448" cy="59388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</a:t>
            </a:r>
            <a:endParaRPr lang="es-MX" dirty="0"/>
          </a:p>
        </p:txBody>
      </p:sp>
      <p:sp>
        <p:nvSpPr>
          <p:cNvPr id="12" name="Rectángulo: esquinas redondeadas 11">
            <a:extLst>
              <a:ext uri="{FF2B5EF4-FFF2-40B4-BE49-F238E27FC236}">
                <a16:creationId xmlns:a16="http://schemas.microsoft.com/office/drawing/2014/main" id="{B9671715-79C4-442C-BA5F-B8EEFAFF9781}"/>
              </a:ext>
            </a:extLst>
          </p:cNvPr>
          <p:cNvSpPr/>
          <p:nvPr/>
        </p:nvSpPr>
        <p:spPr>
          <a:xfrm>
            <a:off x="5743662" y="4657635"/>
            <a:ext cx="5995448" cy="951314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</a:t>
            </a:r>
            <a:endParaRPr lang="es-MX" dirty="0"/>
          </a:p>
        </p:txBody>
      </p:sp>
      <p:sp>
        <p:nvSpPr>
          <p:cNvPr id="9" name="Rectángulo: esquinas redondeadas 8">
            <a:extLst>
              <a:ext uri="{FF2B5EF4-FFF2-40B4-BE49-F238E27FC236}">
                <a16:creationId xmlns:a16="http://schemas.microsoft.com/office/drawing/2014/main" id="{53F54AB0-B1ED-4A70-9614-328BCD3B7AD4}"/>
              </a:ext>
            </a:extLst>
          </p:cNvPr>
          <p:cNvSpPr/>
          <p:nvPr/>
        </p:nvSpPr>
        <p:spPr>
          <a:xfrm>
            <a:off x="5743662" y="2347275"/>
            <a:ext cx="5995448" cy="593888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v</a:t>
            </a:r>
            <a:endParaRPr lang="es-MX" dirty="0"/>
          </a:p>
        </p:txBody>
      </p:sp>
      <p:sp>
        <p:nvSpPr>
          <p:cNvPr id="4" name="Marcador de contenido 2">
            <a:extLst>
              <a:ext uri="{FF2B5EF4-FFF2-40B4-BE49-F238E27FC236}">
                <a16:creationId xmlns:a16="http://schemas.microsoft.com/office/drawing/2014/main" id="{94C29B63-DD30-47FE-B77F-52683DA57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0181" y="2474551"/>
            <a:ext cx="5895300" cy="466612"/>
          </a:xfrm>
        </p:spPr>
        <p:txBody>
          <a:bodyPr>
            <a:normAutofit lnSpcReduction="10000"/>
          </a:bodyPr>
          <a:lstStyle/>
          <a:p>
            <a:pPr marL="742950" indent="-742950">
              <a:buFont typeface="+mj-lt"/>
              <a:buAutoNum type="arabicPeriod"/>
            </a:pPr>
            <a:r>
              <a:rPr lang="es-MX" sz="2800" dirty="0">
                <a:solidFill>
                  <a:srgbClr val="034EA2"/>
                </a:solidFill>
                <a:latin typeface="Encode Sans SemiCondensed Mediu" pitchFamily="2" charset="0"/>
              </a:rPr>
              <a:t>Firma de protocolos y contrato.</a:t>
            </a:r>
          </a:p>
          <a:p>
            <a:pPr marL="0" indent="0">
              <a:buNone/>
            </a:pPr>
            <a:endParaRPr lang="es-MX" dirty="0"/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DC6A7198-E8B3-4945-BEC1-356E55C26EF1}"/>
              </a:ext>
            </a:extLst>
          </p:cNvPr>
          <p:cNvSpPr txBox="1">
            <a:spLocks/>
          </p:cNvSpPr>
          <p:nvPr/>
        </p:nvSpPr>
        <p:spPr>
          <a:xfrm>
            <a:off x="6020181" y="3201987"/>
            <a:ext cx="5895300" cy="4666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solidFill>
                  <a:srgbClr val="034EA2"/>
                </a:solidFill>
                <a:latin typeface="Encode Sans SemiCondensed Mediu" pitchFamily="2" charset="0"/>
              </a:rPr>
              <a:t>2.      Inducción general a la empresa.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sp>
        <p:nvSpPr>
          <p:cNvPr id="6" name="Marcador de contenido 2">
            <a:extLst>
              <a:ext uri="{FF2B5EF4-FFF2-40B4-BE49-F238E27FC236}">
                <a16:creationId xmlns:a16="http://schemas.microsoft.com/office/drawing/2014/main" id="{B7D16D4D-BE4F-4957-B4BE-D346F1ADEFF4}"/>
              </a:ext>
            </a:extLst>
          </p:cNvPr>
          <p:cNvSpPr txBox="1">
            <a:spLocks/>
          </p:cNvSpPr>
          <p:nvPr/>
        </p:nvSpPr>
        <p:spPr>
          <a:xfrm>
            <a:off x="6020181" y="3989911"/>
            <a:ext cx="5895300" cy="4666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dirty="0">
                <a:solidFill>
                  <a:srgbClr val="034EA2"/>
                </a:solidFill>
                <a:latin typeface="Encode Sans SemiCondensed Mediu" pitchFamily="2" charset="0"/>
              </a:rPr>
              <a:t>3.      Entrega de uniformes.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sp>
        <p:nvSpPr>
          <p:cNvPr id="7" name="Marcador de contenido 2">
            <a:extLst>
              <a:ext uri="{FF2B5EF4-FFF2-40B4-BE49-F238E27FC236}">
                <a16:creationId xmlns:a16="http://schemas.microsoft.com/office/drawing/2014/main" id="{8C2502F7-C934-4631-91CD-05A9C2D35F9C}"/>
              </a:ext>
            </a:extLst>
          </p:cNvPr>
          <p:cNvSpPr txBox="1">
            <a:spLocks/>
          </p:cNvSpPr>
          <p:nvPr/>
        </p:nvSpPr>
        <p:spPr>
          <a:xfrm>
            <a:off x="6020181" y="4721273"/>
            <a:ext cx="5895300" cy="88767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3000" dirty="0">
                <a:solidFill>
                  <a:srgbClr val="034EA2"/>
                </a:solidFill>
                <a:latin typeface="Encode Sans SemiCondensed Mediu" pitchFamily="2" charset="0"/>
              </a:rPr>
              <a:t>4.      Capacitación en estación de    </a:t>
            </a:r>
          </a:p>
          <a:p>
            <a:pPr marL="0" indent="0">
              <a:buNone/>
            </a:pPr>
            <a:r>
              <a:rPr lang="es-MX" sz="3000" dirty="0">
                <a:solidFill>
                  <a:srgbClr val="034EA2"/>
                </a:solidFill>
                <a:latin typeface="Encode Sans SemiCondensed Mediu" pitchFamily="2" charset="0"/>
              </a:rPr>
              <a:t>          servicio (1 día / 3 días).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s-MX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1A4D65C2-997C-4242-B9D9-5412975CAD8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608" y="639063"/>
            <a:ext cx="3603789" cy="1050558"/>
          </a:xfrm>
          <a:prstGeom prst="rect">
            <a:avLst/>
          </a:prstGeom>
        </p:spPr>
      </p:pic>
      <p:pic>
        <p:nvPicPr>
          <p:cNvPr id="27" name="Imagen 26">
            <a:extLst>
              <a:ext uri="{FF2B5EF4-FFF2-40B4-BE49-F238E27FC236}">
                <a16:creationId xmlns:a16="http://schemas.microsoft.com/office/drawing/2014/main" id="{65CA8DDC-4A7B-4FC4-9835-C4E02A137D7F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6066" y="5846122"/>
            <a:ext cx="2134625" cy="622275"/>
          </a:xfrm>
          <a:prstGeom prst="rect">
            <a:avLst/>
          </a:prstGeom>
        </p:spPr>
      </p:pic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9212" t="30131" r="14367" b="14063"/>
          <a:stretch/>
        </p:blipFill>
        <p:spPr>
          <a:xfrm>
            <a:off x="1" y="2250218"/>
            <a:ext cx="5669280" cy="307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182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9" grpId="0" animBg="1"/>
      <p:bldP spid="4" grpId="0" build="p"/>
      <p:bldP spid="5" grpId="0"/>
      <p:bldP spid="6" grpId="0"/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ángulo 10">
            <a:extLst>
              <a:ext uri="{FF2B5EF4-FFF2-40B4-BE49-F238E27FC236}">
                <a16:creationId xmlns:a16="http://schemas.microsoft.com/office/drawing/2014/main" id="{992AA150-EDAD-4A0B-92C6-406B8EDE3521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A6C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Rectángulo: esquinas redondeadas 9">
            <a:extLst>
              <a:ext uri="{FF2B5EF4-FFF2-40B4-BE49-F238E27FC236}">
                <a16:creationId xmlns:a16="http://schemas.microsoft.com/office/drawing/2014/main" id="{65A6C925-CD56-4D72-BF22-F4AAAC53479C}"/>
              </a:ext>
            </a:extLst>
          </p:cNvPr>
          <p:cNvSpPr/>
          <p:nvPr/>
        </p:nvSpPr>
        <p:spPr>
          <a:xfrm>
            <a:off x="-1131217" y="2745296"/>
            <a:ext cx="8012784" cy="5351789"/>
          </a:xfrm>
          <a:prstGeom prst="roundRect">
            <a:avLst/>
          </a:prstGeom>
          <a:solidFill>
            <a:srgbClr val="034EA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233FE29-867F-4644-B9EE-C92C0A497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757" y="577229"/>
            <a:ext cx="4701618" cy="1501382"/>
          </a:xfrm>
        </p:spPr>
        <p:txBody>
          <a:bodyPr>
            <a:noAutofit/>
          </a:bodyPr>
          <a:lstStyle/>
          <a:p>
            <a:r>
              <a:rPr lang="es-ES" sz="8600" dirty="0">
                <a:solidFill>
                  <a:srgbClr val="A6CE39"/>
                </a:solidFill>
                <a:latin typeface="Encode Sans Condensed Black" pitchFamily="2" charset="0"/>
              </a:rPr>
              <a:t>¿Quiénes somos?</a:t>
            </a:r>
            <a:endParaRPr lang="es-MX" sz="8600" dirty="0">
              <a:solidFill>
                <a:srgbClr val="A6CE39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CE82223-DA73-45F4-B936-5D56F794A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94435"/>
            <a:ext cx="4695334" cy="3476838"/>
          </a:xfrm>
        </p:spPr>
        <p:txBody>
          <a:bodyPr/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  <a:latin typeface="Encode Sans SemiCondensed Mediu" pitchFamily="2" charset="0"/>
                <a:ea typeface="Calibri" panose="020F0502020204030204" pitchFamily="34" charset="0"/>
                <a:cs typeface="Calibri" panose="020F0502020204030204" pitchFamily="34" charset="0"/>
              </a:rPr>
              <a:t>Empresa orgullosamente juarense, con más de 90 años en el mercado.</a:t>
            </a:r>
          </a:p>
          <a:p>
            <a:pPr marL="0" indent="0">
              <a:buNone/>
            </a:pPr>
            <a:r>
              <a:rPr lang="es-MX" dirty="0" err="1">
                <a:solidFill>
                  <a:schemeClr val="bg1"/>
                </a:solidFill>
                <a:latin typeface="Encode Sans SemiCondensed Mediu" pitchFamily="2" charset="0"/>
                <a:ea typeface="Calibri" panose="020F0502020204030204" pitchFamily="34" charset="0"/>
                <a:cs typeface="Calibri" panose="020F0502020204030204" pitchFamily="34" charset="0"/>
              </a:rPr>
              <a:t>TotalGas</a:t>
            </a:r>
            <a:r>
              <a:rPr lang="es-MX" dirty="0">
                <a:solidFill>
                  <a:schemeClr val="bg1"/>
                </a:solidFill>
                <a:latin typeface="Encode Sans SemiCondensed Mediu" pitchFamily="2" charset="0"/>
                <a:ea typeface="Calibri" panose="020F0502020204030204" pitchFamily="34" charset="0"/>
                <a:cs typeface="Calibri" panose="020F0502020204030204" pitchFamily="34" charset="0"/>
              </a:rPr>
              <a:t>® es una empresa comprometida con la comunidad ofreciendo litros exactos, servicio y calidad en 33 estaciones.</a:t>
            </a:r>
          </a:p>
          <a:p>
            <a:endParaRPr lang="es-MX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75345EA-6912-45A1-83D1-362CE94BB866}"/>
              </a:ext>
            </a:extLst>
          </p:cNvPr>
          <p:cNvSpPr txBox="1"/>
          <p:nvPr/>
        </p:nvSpPr>
        <p:spPr>
          <a:xfrm>
            <a:off x="7359192" y="397806"/>
            <a:ext cx="46379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Cd. Juárez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F15E3BED-A11A-4214-96C7-16451E3B84C6}"/>
              </a:ext>
            </a:extLst>
          </p:cNvPr>
          <p:cNvSpPr txBox="1"/>
          <p:nvPr/>
        </p:nvSpPr>
        <p:spPr>
          <a:xfrm>
            <a:off x="7359192" y="1259580"/>
            <a:ext cx="46379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Villa Ahumada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3259F0DF-920F-4F65-98E2-813B0C7B092A}"/>
              </a:ext>
            </a:extLst>
          </p:cNvPr>
          <p:cNvSpPr txBox="1"/>
          <p:nvPr/>
        </p:nvSpPr>
        <p:spPr>
          <a:xfrm>
            <a:off x="7359192" y="2107656"/>
            <a:ext cx="46379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Delicias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006B4E1-DF58-4DCC-B02F-CED0F375ACAE}"/>
              </a:ext>
            </a:extLst>
          </p:cNvPr>
          <p:cNvSpPr txBox="1"/>
          <p:nvPr/>
        </p:nvSpPr>
        <p:spPr>
          <a:xfrm>
            <a:off x="7359192" y="2955732"/>
            <a:ext cx="46379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Parral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E736CC6-7A0F-433A-B1C0-1F4D8F74B899}"/>
              </a:ext>
            </a:extLst>
          </p:cNvPr>
          <p:cNvSpPr txBox="1"/>
          <p:nvPr/>
        </p:nvSpPr>
        <p:spPr>
          <a:xfrm>
            <a:off x="7359192" y="3803808"/>
            <a:ext cx="46379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Aguascalientes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01ED959-C978-443C-92BB-27928DB9817C}"/>
              </a:ext>
            </a:extLst>
          </p:cNvPr>
          <p:cNvSpPr txBox="1"/>
          <p:nvPr/>
        </p:nvSpPr>
        <p:spPr>
          <a:xfrm>
            <a:off x="7359192" y="4651886"/>
            <a:ext cx="52284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San Miguel de Allende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96543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>
            <a:extLst>
              <a:ext uri="{FF2B5EF4-FFF2-40B4-BE49-F238E27FC236}">
                <a16:creationId xmlns:a16="http://schemas.microsoft.com/office/drawing/2014/main" id="{667D1A39-D717-4920-8693-4952686D33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02085" y="-782425"/>
            <a:ext cx="12769825" cy="7640425"/>
          </a:xfrm>
          <a:prstGeom prst="rect">
            <a:avLst/>
          </a:prstGeom>
        </p:spPr>
      </p:pic>
      <p:sp>
        <p:nvSpPr>
          <p:cNvPr id="8" name="Rectángulo 7">
            <a:extLst>
              <a:ext uri="{FF2B5EF4-FFF2-40B4-BE49-F238E27FC236}">
                <a16:creationId xmlns:a16="http://schemas.microsoft.com/office/drawing/2014/main" id="{7FD42E14-9794-40BF-ABBC-8C10C00BE1B2}"/>
              </a:ext>
            </a:extLst>
          </p:cNvPr>
          <p:cNvSpPr/>
          <p:nvPr/>
        </p:nvSpPr>
        <p:spPr>
          <a:xfrm>
            <a:off x="6825006" y="9144"/>
            <a:ext cx="5366994" cy="6858000"/>
          </a:xfrm>
          <a:prstGeom prst="rect">
            <a:avLst/>
          </a:prstGeom>
          <a:gradFill flip="none" rotWithShape="1">
            <a:gsLst>
              <a:gs pos="0">
                <a:srgbClr val="034EA2"/>
              </a:gs>
              <a:gs pos="50000">
                <a:srgbClr val="0095DA">
                  <a:shade val="67500"/>
                  <a:satMod val="115000"/>
                </a:srgbClr>
              </a:gs>
              <a:gs pos="100000">
                <a:srgbClr val="0095D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2186FA82-FCC9-4967-A5C7-31112163F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03895" y="1193434"/>
            <a:ext cx="4701618" cy="1501382"/>
          </a:xfrm>
        </p:spPr>
        <p:txBody>
          <a:bodyPr>
            <a:noAutofit/>
          </a:bodyPr>
          <a:lstStyle/>
          <a:p>
            <a:r>
              <a:rPr lang="es-ES" sz="8600" dirty="0">
                <a:solidFill>
                  <a:srgbClr val="A6CE39"/>
                </a:solidFill>
                <a:latin typeface="Encode Sans Condensed Black" pitchFamily="2" charset="0"/>
              </a:rPr>
              <a:t>Visión</a:t>
            </a:r>
            <a:endParaRPr lang="es-MX" sz="8600" dirty="0">
              <a:solidFill>
                <a:srgbClr val="A6CE39"/>
              </a:solidFill>
            </a:endParaRP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45EC652C-9CEB-4F3B-8076-76A5468E86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3895" y="2684139"/>
            <a:ext cx="3809215" cy="311209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MX" dirty="0">
                <a:solidFill>
                  <a:schemeClr val="bg1"/>
                </a:solidFill>
                <a:latin typeface="Encode Sans SemiCondensed Mediu" pitchFamily="2" charset="0"/>
                <a:ea typeface="Calibri" panose="020F0502020204030204" pitchFamily="34" charset="0"/>
                <a:cs typeface="Calibri" panose="020F0502020204030204" pitchFamily="34" charset="0"/>
              </a:rPr>
              <a:t>Construir una cultura organizacional enfocada a desarrollar una experiencia de compra que deleite, cautive, sorprenda y enamore al cliente con estándares de calidad internacional.</a:t>
            </a:r>
          </a:p>
          <a:p>
            <a:endParaRPr lang="es-MX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76D8B4B1-193E-4A26-A153-A6BE10753311}"/>
              </a:ext>
            </a:extLst>
          </p:cNvPr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79613" y="5846901"/>
            <a:ext cx="2174737" cy="632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784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ángulo 7">
            <a:extLst>
              <a:ext uri="{FF2B5EF4-FFF2-40B4-BE49-F238E27FC236}">
                <a16:creationId xmlns:a16="http://schemas.microsoft.com/office/drawing/2014/main" id="{4A6E50C5-251E-40A4-A628-45B27B8A92D9}"/>
              </a:ext>
            </a:extLst>
          </p:cNvPr>
          <p:cNvSpPr/>
          <p:nvPr/>
        </p:nvSpPr>
        <p:spPr>
          <a:xfrm>
            <a:off x="0" y="8792"/>
            <a:ext cx="12192000" cy="3152341"/>
          </a:xfrm>
          <a:prstGeom prst="rect">
            <a:avLst/>
          </a:prstGeom>
          <a:solidFill>
            <a:srgbClr val="A6CE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C1617634-3C13-498C-ABE1-4FC5AF61F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3395" y="897740"/>
            <a:ext cx="4701618" cy="1501382"/>
          </a:xfrm>
        </p:spPr>
        <p:txBody>
          <a:bodyPr>
            <a:noAutofit/>
          </a:bodyPr>
          <a:lstStyle/>
          <a:p>
            <a:pPr algn="ctr"/>
            <a:r>
              <a:rPr lang="es-ES" sz="8600" dirty="0">
                <a:solidFill>
                  <a:srgbClr val="034EA2"/>
                </a:solidFill>
                <a:latin typeface="Encode Sans Condensed Black" pitchFamily="2" charset="0"/>
              </a:rPr>
              <a:t>Nuestros</a:t>
            </a:r>
            <a:br>
              <a:rPr lang="es-ES" sz="8600" dirty="0">
                <a:solidFill>
                  <a:srgbClr val="034EA2"/>
                </a:solidFill>
                <a:latin typeface="Encode Sans Condensed Black" pitchFamily="2" charset="0"/>
              </a:rPr>
            </a:br>
            <a:r>
              <a:rPr lang="es-ES" sz="8600" dirty="0">
                <a:solidFill>
                  <a:srgbClr val="034EA2"/>
                </a:solidFill>
                <a:latin typeface="Encode Sans Condensed Black" pitchFamily="2" charset="0"/>
              </a:rPr>
              <a:t>valores</a:t>
            </a:r>
            <a:endParaRPr lang="es-MX" sz="8600" dirty="0">
              <a:solidFill>
                <a:srgbClr val="034EA2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576D3A0E-09B0-4CF3-A928-54F73BF4EDAD}"/>
              </a:ext>
            </a:extLst>
          </p:cNvPr>
          <p:cNvSpPr txBox="1"/>
          <p:nvPr/>
        </p:nvSpPr>
        <p:spPr>
          <a:xfrm>
            <a:off x="326796" y="5338190"/>
            <a:ext cx="34062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Respeto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735B190D-2A4B-4906-9293-29B281A5934E}"/>
              </a:ext>
            </a:extLst>
          </p:cNvPr>
          <p:cNvSpPr txBox="1"/>
          <p:nvPr/>
        </p:nvSpPr>
        <p:spPr>
          <a:xfrm>
            <a:off x="4138366" y="5399289"/>
            <a:ext cx="34062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Honestidad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3D10DE6-F6C6-46FE-8FEA-D2094B588C67}"/>
              </a:ext>
            </a:extLst>
          </p:cNvPr>
          <p:cNvSpPr txBox="1"/>
          <p:nvPr/>
        </p:nvSpPr>
        <p:spPr>
          <a:xfrm>
            <a:off x="8160468" y="5399289"/>
            <a:ext cx="340621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5000" dirty="0">
                <a:solidFill>
                  <a:srgbClr val="034EA2"/>
                </a:solidFill>
                <a:latin typeface="Encode Sans Condensed Black" pitchFamily="2" charset="0"/>
              </a:rPr>
              <a:t>Integridad</a:t>
            </a:r>
            <a:endParaRPr lang="es-MX" sz="5000" dirty="0">
              <a:solidFill>
                <a:srgbClr val="034EA2"/>
              </a:solidFill>
              <a:latin typeface="Encode Sans Condensed Black" pitchFamily="2" charset="0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A74EDF3D-80FF-4254-B504-22307EAC9D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0366" y="3776033"/>
            <a:ext cx="1882219" cy="1623256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E52DC35E-46B3-44F7-B791-13896529F65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3478" y="3785498"/>
            <a:ext cx="2040199" cy="1613791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B175156-46B3-404B-8FF8-F834D9430B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003" y="3705659"/>
            <a:ext cx="1041805" cy="1693630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B1E826A7-6348-4D24-B2AE-662A30499E81}"/>
              </a:ext>
            </a:extLst>
          </p:cNvPr>
          <p:cNvSpPr/>
          <p:nvPr/>
        </p:nvSpPr>
        <p:spPr>
          <a:xfrm>
            <a:off x="6096000" y="6594610"/>
            <a:ext cx="6096000" cy="263390"/>
          </a:xfrm>
          <a:prstGeom prst="rect">
            <a:avLst/>
          </a:prstGeom>
          <a:solidFill>
            <a:srgbClr val="0095D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600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508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4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163" y="0"/>
            <a:ext cx="12333163" cy="693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53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0" y="0"/>
            <a:ext cx="12160000" cy="68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874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13043</TotalTime>
  <Words>121</Words>
  <Application>Microsoft Office PowerPoint</Application>
  <PresentationFormat>Panorámica</PresentationFormat>
  <Paragraphs>25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Calibri Light</vt:lpstr>
      <vt:lpstr>Calibri</vt:lpstr>
      <vt:lpstr>Encode Sans SemiCondensed Mediu</vt:lpstr>
      <vt:lpstr>Encode Sans Condensed Black</vt:lpstr>
      <vt:lpstr>Arial</vt:lpstr>
      <vt:lpstr>Tema de Office</vt:lpstr>
      <vt:lpstr>BIENVENIDO BIENVENIDO BIENVENIDO</vt:lpstr>
      <vt:lpstr>Presentación de PowerPoint</vt:lpstr>
      <vt:lpstr>¿Quiénes somos?</vt:lpstr>
      <vt:lpstr>Visión</vt:lpstr>
      <vt:lpstr>Nuestros valores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BIENVENIDO BIENVENIDO BIENVENIDO</dc:title>
  <dc:creator>Daniela</dc:creator>
  <cp:lastModifiedBy>Diana Cano</cp:lastModifiedBy>
  <cp:revision>281</cp:revision>
  <dcterms:created xsi:type="dcterms:W3CDTF">2024-01-09T15:41:41Z</dcterms:created>
  <dcterms:modified xsi:type="dcterms:W3CDTF">2025-07-08T17:00:48Z</dcterms:modified>
</cp:coreProperties>
</file>

<file path=docProps/thumbnail.jpeg>
</file>